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8" r:id="rId4"/>
    <p:sldId id="279" r:id="rId5"/>
    <p:sldId id="265" r:id="rId6"/>
    <p:sldId id="282" r:id="rId7"/>
    <p:sldId id="280" r:id="rId8"/>
    <p:sldId id="281" r:id="rId9"/>
    <p:sldId id="289" r:id="rId10"/>
    <p:sldId id="268" r:id="rId11"/>
    <p:sldId id="283" r:id="rId12"/>
    <p:sldId id="284" r:id="rId13"/>
    <p:sldId id="285" r:id="rId14"/>
    <p:sldId id="286" r:id="rId15"/>
    <p:sldId id="288" r:id="rId16"/>
    <p:sldId id="28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</a:t>
            </a:r>
            <a:r>
              <a:rPr lang="nl-NL" dirty="0" err="1" smtClean="0"/>
              <a:t>ath</a:t>
            </a:r>
            <a:r>
              <a:rPr lang="nl-NL" dirty="0" smtClean="0"/>
              <a:t>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</a:t>
            </a:r>
            <a:r>
              <a:rPr lang="nl-NL" dirty="0" smtClean="0"/>
              <a:t>18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</a:t>
            </a:r>
            <a:r>
              <a:rPr lang="nl-NL" sz="2500" dirty="0" smtClean="0"/>
              <a:t>met passiva</a:t>
            </a:r>
          </a:p>
          <a:p>
            <a:r>
              <a:rPr lang="nl-NL" sz="2500" dirty="0" smtClean="0"/>
              <a:t>Het </a:t>
            </a:r>
            <a:r>
              <a:rPr lang="nl-NL" sz="2500" dirty="0" smtClean="0"/>
              <a:t>is veel theorie, zorg dat je dit leest/scant/leert.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232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601"/>
          <a:stretch/>
        </p:blipFill>
        <p:spPr>
          <a:xfrm>
            <a:off x="0" y="0"/>
            <a:ext cx="11622505" cy="98658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6997"/>
          <a:stretch/>
        </p:blipFill>
        <p:spPr>
          <a:xfrm>
            <a:off x="0" y="0"/>
            <a:ext cx="11622505" cy="15761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4494"/>
          <a:stretch/>
        </p:blipFill>
        <p:spPr>
          <a:xfrm>
            <a:off x="0" y="0"/>
            <a:ext cx="11622505" cy="517357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0096"/>
          <a:stretch/>
        </p:blipFill>
        <p:spPr>
          <a:xfrm>
            <a:off x="0" y="1"/>
            <a:ext cx="11622505" cy="616016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622505" cy="685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9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139"/>
          <a:stretch/>
        </p:blipFill>
        <p:spPr>
          <a:xfrm>
            <a:off x="185737" y="0"/>
            <a:ext cx="12006263" cy="12753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4331"/>
          <a:stretch/>
        </p:blipFill>
        <p:spPr>
          <a:xfrm>
            <a:off x="185737" y="0"/>
            <a:ext cx="12006263" cy="16483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6179"/>
          <a:stretch/>
        </p:blipFill>
        <p:spPr>
          <a:xfrm>
            <a:off x="185737" y="0"/>
            <a:ext cx="12006263" cy="474044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8310"/>
          <a:stretch/>
        </p:blipFill>
        <p:spPr>
          <a:xfrm>
            <a:off x="185737" y="0"/>
            <a:ext cx="12006263" cy="524576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l="-100" t="-12741" r="100" b="12741"/>
          <a:stretch/>
        </p:blipFill>
        <p:spPr>
          <a:xfrm>
            <a:off x="173705" y="-818147"/>
            <a:ext cx="12006263" cy="642150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6505"/>
          <a:stretch/>
        </p:blipFill>
        <p:spPr>
          <a:xfrm>
            <a:off x="185737" y="0"/>
            <a:ext cx="12006263" cy="600375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" y="0"/>
            <a:ext cx="12006263" cy="6421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4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Let 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Winsten (opbrengsten) vergroten het eigen vermogen, verliezen (kosten) verkleinen het eigen vermogen.</a:t>
            </a:r>
          </a:p>
          <a:p>
            <a:endParaRPr lang="nl-NL" sz="2500" dirty="0"/>
          </a:p>
          <a:p>
            <a:r>
              <a:rPr lang="nl-NL" sz="2500" dirty="0" smtClean="0"/>
              <a:t>Op de balans staan bezittingen en schulden (eigen vermogen = schuld aan de eigenaar).</a:t>
            </a:r>
          </a:p>
          <a:p>
            <a:r>
              <a:rPr lang="nl-NL" sz="2500" dirty="0" smtClean="0"/>
              <a:t>Hier staan dus geen kosten en opbrengsten op!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8877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Passiva.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Passiva bestaat uit het vreemd vermogen en het eigen vermogen.</a:t>
            </a:r>
          </a:p>
          <a:p>
            <a:r>
              <a:rPr lang="nl-NL" sz="2500" dirty="0" smtClean="0"/>
              <a:t>Eigen vermogen hoeft de vereniging aan niemand terug te betalen</a:t>
            </a:r>
            <a:r>
              <a:rPr lang="nl-NL" sz="2500" dirty="0" smtClean="0"/>
              <a:t>. (ingebracht door de eigenaar, of vermogen van de eigenaar)</a:t>
            </a:r>
            <a:endParaRPr lang="nl-NL" sz="2500" dirty="0" smtClean="0"/>
          </a:p>
          <a:p>
            <a:r>
              <a:rPr lang="nl-NL" sz="2500" dirty="0" smtClean="0"/>
              <a:t>Vreemd vermogen zijn leningen die terugbetaald moeten worden.</a:t>
            </a:r>
            <a:endParaRPr lang="nl-NL" sz="2500" dirty="0"/>
          </a:p>
          <a:p>
            <a:r>
              <a:rPr lang="nl-NL" sz="2500" dirty="0" smtClean="0"/>
              <a:t>Vreemd vermogen wordt onderscheid gemaakt tussen lang vreemd vermogen en kort vreemd vermogen.</a:t>
            </a:r>
          </a:p>
          <a:p>
            <a:r>
              <a:rPr lang="nl-NL" sz="2500" dirty="0" smtClean="0"/>
              <a:t>Het verschil hiertussen is langer of korter dan 1 jaar.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2773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 vreemd vermogen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Vooruit ontvangen bedragen:</a:t>
            </a:r>
          </a:p>
          <a:p>
            <a:r>
              <a:rPr lang="nl-NL" sz="2500" dirty="0" smtClean="0"/>
              <a:t>Nog te betalen bedragen:</a:t>
            </a:r>
          </a:p>
          <a:p>
            <a:endParaRPr lang="nl-NL" sz="2500" dirty="0"/>
          </a:p>
          <a:p>
            <a:r>
              <a:rPr lang="nl-NL" sz="2500" dirty="0" smtClean="0"/>
              <a:t>In beide gevallen moet je nog een tegenprestatie leveren, in economische begrippen: heb je dus een schuld</a:t>
            </a:r>
          </a:p>
          <a:p>
            <a:r>
              <a:rPr lang="nl-NL" sz="2500" dirty="0" smtClean="0"/>
              <a:t>Schuld van geld (nog te betalen bedragen) of schuld van goederen of dienst (vooruit ontvangen bedragen)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2369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</a:t>
            </a:r>
            <a:r>
              <a:rPr lang="nl-NL" dirty="0" smtClean="0"/>
              <a:t>21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</a:t>
            </a:r>
            <a:r>
              <a:rPr lang="nl-NL" sz="2500" dirty="0" smtClean="0"/>
              <a:t>met opgave 22.</a:t>
            </a:r>
          </a:p>
          <a:p>
            <a:r>
              <a:rPr lang="nl-NL" sz="2500" dirty="0" smtClean="0"/>
              <a:t>Het </a:t>
            </a:r>
            <a:r>
              <a:rPr lang="nl-NL" sz="2500" dirty="0" smtClean="0"/>
              <a:t>is veel theorie, zorg dat je dit leest/scant/leert.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b="82430"/>
          <a:stretch/>
        </p:blipFill>
        <p:spPr>
          <a:xfrm>
            <a:off x="-1" y="-1"/>
            <a:ext cx="11983453" cy="1203159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b="77861"/>
          <a:stretch/>
        </p:blipFill>
        <p:spPr>
          <a:xfrm>
            <a:off x="-1" y="0"/>
            <a:ext cx="11983453" cy="1515980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b="72239"/>
          <a:stretch/>
        </p:blipFill>
        <p:spPr>
          <a:xfrm>
            <a:off x="-1" y="0"/>
            <a:ext cx="11983453" cy="1900990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b="62927"/>
          <a:stretch/>
        </p:blipFill>
        <p:spPr>
          <a:xfrm>
            <a:off x="-1" y="0"/>
            <a:ext cx="11983453" cy="253866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b="45181"/>
          <a:stretch/>
        </p:blipFill>
        <p:spPr>
          <a:xfrm>
            <a:off x="-1" y="0"/>
            <a:ext cx="11983453" cy="3753854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b="39558"/>
          <a:stretch/>
        </p:blipFill>
        <p:spPr>
          <a:xfrm>
            <a:off x="-1" y="0"/>
            <a:ext cx="11983453" cy="4138864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/>
          <a:srcRect b="25678"/>
          <a:stretch/>
        </p:blipFill>
        <p:spPr>
          <a:xfrm>
            <a:off x="-1" y="-1"/>
            <a:ext cx="11983453" cy="5089359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/>
          <a:srcRect b="13203"/>
          <a:stretch/>
        </p:blipFill>
        <p:spPr>
          <a:xfrm>
            <a:off x="-1" y="-1"/>
            <a:ext cx="11983453" cy="5943601"/>
          </a:xfrm>
          <a:prstGeom prst="rect">
            <a:avLst/>
          </a:prstGeom>
        </p:spPr>
      </p:pic>
      <p:pic>
        <p:nvPicPr>
          <p:cNvPr id="27" name="Afbeelding 26"/>
          <p:cNvPicPr>
            <a:picLocks noChangeAspect="1"/>
          </p:cNvPicPr>
          <p:nvPr/>
        </p:nvPicPr>
        <p:blipFill rotWithShape="1">
          <a:blip r:embed="rId2"/>
          <a:srcRect b="8283"/>
          <a:stretch/>
        </p:blipFill>
        <p:spPr>
          <a:xfrm>
            <a:off x="-1" y="-1"/>
            <a:ext cx="11983453" cy="6280485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1983453" cy="684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2 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</a:t>
            </a:r>
            <a:r>
              <a:rPr lang="nl-NL" sz="2500" dirty="0" smtClean="0"/>
              <a:t>: </a:t>
            </a:r>
            <a:r>
              <a:rPr lang="nl-NL" sz="2500" dirty="0" err="1" smtClean="0"/>
              <a:t>tm</a:t>
            </a:r>
            <a:r>
              <a:rPr lang="nl-NL" sz="2500" dirty="0" smtClean="0"/>
              <a:t> opgave 18 (activa)</a:t>
            </a:r>
          </a:p>
          <a:p>
            <a:r>
              <a:rPr lang="nl-NL" sz="2500" dirty="0" smtClean="0"/>
              <a:t>Les 2: </a:t>
            </a:r>
            <a:r>
              <a:rPr lang="nl-NL" sz="2500" dirty="0" err="1" smtClean="0"/>
              <a:t>tm</a:t>
            </a:r>
            <a:r>
              <a:rPr lang="nl-NL" sz="2500" dirty="0" smtClean="0"/>
              <a:t> 21 (passiva)</a:t>
            </a:r>
          </a:p>
          <a:p>
            <a:endParaRPr lang="nl-NL" sz="2500" dirty="0"/>
          </a:p>
          <a:p>
            <a:r>
              <a:rPr lang="nl-NL" sz="2500" dirty="0" smtClean="0"/>
              <a:t>Veel herhaling met wat we al eerder hebben gedaan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Financiering van niet-commerciële organisaties.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4" y="1732449"/>
            <a:ext cx="11278205" cy="46956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Subsidie:</a:t>
            </a:r>
          </a:p>
          <a:p>
            <a:r>
              <a:rPr lang="nl-NL" sz="2500" dirty="0" smtClean="0"/>
              <a:t>Inputfinanciering: eerst kijken wat nodig is </a:t>
            </a:r>
            <a:r>
              <a:rPr lang="nl-NL" sz="2500" dirty="0" smtClean="0">
                <a:sym typeface="Wingdings" panose="05000000000000000000" pitchFamily="2" charset="2"/>
              </a:rPr>
              <a:t> dan subsidie.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Zo hoog mogelijke uitgave aangeven.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Outputfinanciering: vergoeding op basis van prestatie.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Of lumpsumfinanciering: op basis van een prestatienorm een bedrag. (school is dat aantal opgeleiden leerlingen) zelf invullen wat met het geld te doen.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Of budgetfinanciering: de geldgever stelt vooraf vast wat de organisatie krijgt en welke prestaties (activiteiten) het ervoor moet doen.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Let op: dit gaat om een maximum bedrag. 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3397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Financieel beleid.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5125551"/>
          </a:xfrm>
        </p:spPr>
        <p:txBody>
          <a:bodyPr>
            <a:noAutofit/>
          </a:bodyPr>
          <a:lstStyle/>
          <a:p>
            <a:r>
              <a:rPr lang="nl-NL" sz="2300" dirty="0" smtClean="0"/>
              <a:t>Leasen.</a:t>
            </a:r>
          </a:p>
          <a:p>
            <a:r>
              <a:rPr lang="nl-NL" sz="2300" dirty="0" smtClean="0"/>
              <a:t>Huren van een productie(middel) voor een bepaalde tijd.</a:t>
            </a:r>
          </a:p>
          <a:p>
            <a:r>
              <a:rPr lang="nl-NL" sz="2300" dirty="0" err="1" smtClean="0"/>
              <a:t>Operational</a:t>
            </a:r>
            <a:r>
              <a:rPr lang="nl-NL" sz="2300" dirty="0" smtClean="0"/>
              <a:t> lease: het object blijft eigendom van de verhuurder.</a:t>
            </a:r>
          </a:p>
          <a:p>
            <a:r>
              <a:rPr lang="nl-NL" sz="2300" dirty="0" smtClean="0"/>
              <a:t>De verhuurder is zowel economisch en juridisch eigenaar van het product.</a:t>
            </a:r>
          </a:p>
          <a:p>
            <a:r>
              <a:rPr lang="nl-NL" sz="2300" dirty="0" smtClean="0"/>
              <a:t>Tussentijds opzegbaar.</a:t>
            </a:r>
          </a:p>
          <a:p>
            <a:r>
              <a:rPr lang="nl-NL" sz="2300" dirty="0" smtClean="0"/>
              <a:t>Financial lease: het object wordt economisch eigendom van de huurder.</a:t>
            </a:r>
          </a:p>
          <a:p>
            <a:r>
              <a:rPr lang="nl-NL" sz="2300" dirty="0" smtClean="0"/>
              <a:t>Lange termijn niet opzegbaar</a:t>
            </a:r>
          </a:p>
          <a:p>
            <a:r>
              <a:rPr lang="nl-NL" sz="2300" dirty="0" smtClean="0"/>
              <a:t>Aan het einde neemt men het product goedkoop over, zeg je het contract vooraf op, geeft het product terug.</a:t>
            </a:r>
          </a:p>
          <a:p>
            <a:r>
              <a:rPr lang="nl-NL" sz="2300" dirty="0" smtClean="0"/>
              <a:t>Leasen = duurder dan eigen bezit, maar soms voor organisaties met weinige middelen een goede oplossing.</a:t>
            </a:r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383134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</a:t>
            </a:r>
            <a:r>
              <a:rPr lang="nl-NL" dirty="0" smtClean="0"/>
              <a:t>14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</a:t>
            </a:r>
            <a:r>
              <a:rPr lang="nl-NL" sz="2500" dirty="0" smtClean="0"/>
              <a:t>activa.</a:t>
            </a:r>
            <a:endParaRPr lang="nl-NL" sz="2500" dirty="0" smtClean="0"/>
          </a:p>
          <a:p>
            <a:r>
              <a:rPr lang="nl-NL" sz="2500" dirty="0" smtClean="0"/>
              <a:t>Herhaling eerdere lesbrief</a:t>
            </a:r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907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3102"/>
          <a:stretch/>
        </p:blipFill>
        <p:spPr>
          <a:xfrm>
            <a:off x="0" y="0"/>
            <a:ext cx="5041232" cy="4692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9211"/>
          <a:stretch/>
        </p:blipFill>
        <p:spPr>
          <a:xfrm>
            <a:off x="0" y="0"/>
            <a:ext cx="5041232" cy="7339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8260"/>
          <a:stretch/>
        </p:blipFill>
        <p:spPr>
          <a:xfrm>
            <a:off x="0" y="0"/>
            <a:ext cx="5041232" cy="28394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4900"/>
          <a:stretch/>
        </p:blipFill>
        <p:spPr>
          <a:xfrm>
            <a:off x="0" y="0"/>
            <a:ext cx="5041232" cy="30680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6779"/>
          <a:stretch/>
        </p:blipFill>
        <p:spPr>
          <a:xfrm>
            <a:off x="0" y="0"/>
            <a:ext cx="5041232" cy="498107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041232" cy="680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78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Overzicht van bezittingen en vermogen waarmee die bezitten gefinancierd zijn.</a:t>
            </a:r>
          </a:p>
          <a:p>
            <a:r>
              <a:rPr lang="nl-NL" sz="2500" dirty="0" smtClean="0"/>
              <a:t>Balans is altijd in balans (rechterkant = linkerkant) debet = credit.</a:t>
            </a:r>
          </a:p>
          <a:p>
            <a:endParaRPr lang="nl-NL" sz="2500" dirty="0"/>
          </a:p>
          <a:p>
            <a:r>
              <a:rPr lang="nl-NL" sz="2500" dirty="0" smtClean="0"/>
              <a:t>Veel mee oefenen!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8781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Bezettingen = activa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Ander woord voor bezettingen = activa.</a:t>
            </a:r>
          </a:p>
          <a:p>
            <a:r>
              <a:rPr lang="nl-NL" sz="2500" dirty="0" smtClean="0"/>
              <a:t>Deze gaan we onderverdelen in.</a:t>
            </a:r>
          </a:p>
          <a:p>
            <a:r>
              <a:rPr lang="nl-NL" sz="2500" dirty="0" smtClean="0"/>
              <a:t>Vaste activa (activa die langer dan 1 jaar/productieproces mee gaan)</a:t>
            </a:r>
          </a:p>
          <a:p>
            <a:r>
              <a:rPr lang="nl-NL" sz="2500" dirty="0" smtClean="0"/>
              <a:t>Vlottende activa: (activa die 1 jaar mee gaan of 1 productieproces)</a:t>
            </a:r>
          </a:p>
          <a:p>
            <a:r>
              <a:rPr lang="nl-NL" sz="2500" dirty="0" smtClean="0"/>
              <a:t>Liquide middelen: activa waarmee je kan betalen (kas en bank)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6951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Vlottende activa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Vooruit betaalde bedragen:</a:t>
            </a:r>
          </a:p>
          <a:p>
            <a:r>
              <a:rPr lang="nl-NL" sz="2500" dirty="0" smtClean="0"/>
              <a:t>Nog te ontvangen bedragen:</a:t>
            </a:r>
          </a:p>
          <a:p>
            <a:endParaRPr lang="nl-NL" sz="2500" dirty="0"/>
          </a:p>
          <a:p>
            <a:r>
              <a:rPr lang="nl-NL" sz="2500" dirty="0" smtClean="0"/>
              <a:t>In beide gevallen heb je al een prestatie gegeven en heb je nog recht op een tegenprestatie , in economische begrippen: heb je dus een bezit</a:t>
            </a:r>
          </a:p>
          <a:p>
            <a:r>
              <a:rPr lang="nl-NL" sz="2500" dirty="0" smtClean="0"/>
              <a:t>bezit van geld (nog te ontvangen bedragen) of bezit van goederen of dienst (nog te ontvangen bedragen)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5313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1111</TotalTime>
  <Words>662</Words>
  <Application>Microsoft Office PowerPoint</Application>
  <PresentationFormat>Breedbeeld</PresentationFormat>
  <Paragraphs>119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3</vt:lpstr>
      <vt:lpstr>Facet</vt:lpstr>
      <vt:lpstr>Beste ath 4. </vt:lpstr>
      <vt:lpstr>Programma aankomende 2 lessen .</vt:lpstr>
      <vt:lpstr>Financiering van niet-commerciële organisaties.</vt:lpstr>
      <vt:lpstr>Financieel beleid.</vt:lpstr>
      <vt:lpstr>Zelfstandig lezen en maken t/m opgave 14</vt:lpstr>
      <vt:lpstr>PowerPoint-presentatie</vt:lpstr>
      <vt:lpstr>Balans.</vt:lpstr>
      <vt:lpstr>Bezettingen = activa</vt:lpstr>
      <vt:lpstr>Vlottende activa</vt:lpstr>
      <vt:lpstr>Zelfstandig lezen en maken t/m opgave 18</vt:lpstr>
      <vt:lpstr>PowerPoint-presentatie</vt:lpstr>
      <vt:lpstr>PowerPoint-presentatie</vt:lpstr>
      <vt:lpstr>Let op</vt:lpstr>
      <vt:lpstr>Passiva.</vt:lpstr>
      <vt:lpstr>Kort vreemd vermogen</vt:lpstr>
      <vt:lpstr>Zelfstandig lezen en maken t/m opgave 21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125</cp:revision>
  <dcterms:created xsi:type="dcterms:W3CDTF">2017-01-22T09:51:43Z</dcterms:created>
  <dcterms:modified xsi:type="dcterms:W3CDTF">2018-02-01T14:05:58Z</dcterms:modified>
</cp:coreProperties>
</file>